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DF9"/>
          </a:solidFill>
        </a:fill>
      </a:tcStyle>
    </a:wholeTbl>
    <a:band2H>
      <a:tcTxStyle b="def" i="def"/>
      <a:tcStyle>
        <a:tcBdr/>
        <a:fill>
          <a:solidFill>
            <a:srgbClr val="FFFEFC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DDACA"/>
          </a:solidFill>
        </a:fill>
      </a:tcStyle>
    </a:wholeTbl>
    <a:band2H>
      <a:tcTxStyle b="def" i="def"/>
      <a:tcStyle>
        <a:tcBdr/>
        <a:fill>
          <a:solidFill>
            <a:srgbClr val="FEED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DBDB"/>
          </a:solidFill>
        </a:fill>
      </a:tcStyle>
    </a:wholeTbl>
    <a:band2H>
      <a:tcTxStyle b="def" i="def"/>
      <a:tcStyle>
        <a:tcBdr/>
        <a:fill>
          <a:solidFill>
            <a:srgbClr val="FDEEEE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2" name="Shape 11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>
        <a:latin typeface="+mj-lt"/>
        <a:ea typeface="+mj-ea"/>
        <a:cs typeface="+mj-cs"/>
        <a:sym typeface="Helvetica Neue"/>
      </a:defRPr>
    </a:lvl1pPr>
    <a:lvl2pPr indent="228600" latinLnBrk="0">
      <a:defRPr>
        <a:latin typeface="+mj-lt"/>
        <a:ea typeface="+mj-ea"/>
        <a:cs typeface="+mj-cs"/>
        <a:sym typeface="Helvetica Neue"/>
      </a:defRPr>
    </a:lvl2pPr>
    <a:lvl3pPr indent="457200" latinLnBrk="0">
      <a:defRPr>
        <a:latin typeface="+mj-lt"/>
        <a:ea typeface="+mj-ea"/>
        <a:cs typeface="+mj-cs"/>
        <a:sym typeface="Helvetica Neue"/>
      </a:defRPr>
    </a:lvl3pPr>
    <a:lvl4pPr indent="685800" latinLnBrk="0">
      <a:defRPr>
        <a:latin typeface="+mj-lt"/>
        <a:ea typeface="+mj-ea"/>
        <a:cs typeface="+mj-cs"/>
        <a:sym typeface="Helvetica Neue"/>
      </a:defRPr>
    </a:lvl4pPr>
    <a:lvl5pPr indent="914400" latinLnBrk="0">
      <a:defRPr>
        <a:latin typeface="+mj-lt"/>
        <a:ea typeface="+mj-ea"/>
        <a:cs typeface="+mj-cs"/>
        <a:sym typeface="Helvetica Neue"/>
      </a:defRPr>
    </a:lvl5pPr>
    <a:lvl6pPr indent="1143000" latinLnBrk="0">
      <a:defRPr>
        <a:latin typeface="+mj-lt"/>
        <a:ea typeface="+mj-ea"/>
        <a:cs typeface="+mj-cs"/>
        <a:sym typeface="Helvetica Neue"/>
      </a:defRPr>
    </a:lvl6pPr>
    <a:lvl7pPr indent="1371600" latinLnBrk="0">
      <a:defRPr>
        <a:latin typeface="+mj-lt"/>
        <a:ea typeface="+mj-ea"/>
        <a:cs typeface="+mj-cs"/>
        <a:sym typeface="Helvetica Neue"/>
      </a:defRPr>
    </a:lvl7pPr>
    <a:lvl8pPr indent="1600200" latinLnBrk="0">
      <a:defRPr>
        <a:latin typeface="+mj-lt"/>
        <a:ea typeface="+mj-ea"/>
        <a:cs typeface="+mj-cs"/>
        <a:sym typeface="Helvetica Neue"/>
      </a:defRPr>
    </a:lvl8pPr>
    <a:lvl9pPr indent="1828800" latinLnBrk="0">
      <a:defRPr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slide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0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rgbClr val="26A69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3" name="Shape 11"/>
          <p:cNvSpPr/>
          <p:nvPr/>
        </p:nvSpPr>
        <p:spPr>
          <a:xfrm>
            <a:off x="641933" y="3597500"/>
            <a:ext cx="390301" cy="1"/>
          </a:xfrm>
          <a:prstGeom prst="line">
            <a:avLst/>
          </a:prstGeom>
          <a:ln w="28575">
            <a:solidFill>
              <a:schemeClr val="accent1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14" name="Title Text"/>
          <p:cNvSpPr txBox="1"/>
          <p:nvPr>
            <p:ph type="title"/>
          </p:nvPr>
        </p:nvSpPr>
        <p:spPr>
          <a:xfrm>
            <a:off x="512700" y="1893299"/>
            <a:ext cx="8118600" cy="1522801"/>
          </a:xfrm>
          <a:prstGeom prst="rect">
            <a:avLst/>
          </a:prstGeo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" name="Body Level One…"/>
          <p:cNvSpPr txBox="1"/>
          <p:nvPr>
            <p:ph type="body" sz="quarter" idx="1"/>
          </p:nvPr>
        </p:nvSpPr>
        <p:spPr>
          <a:xfrm>
            <a:off x="512700" y="3840638"/>
            <a:ext cx="8118600" cy="787501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chemeClr val="accent2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chemeClr val="accent2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chemeClr val="accent2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chemeClr val="accent2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400">
                <a:solidFill>
                  <a:schemeClr val="accent2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Text"/>
          <p:cNvSpPr txBox="1"/>
          <p:nvPr>
            <p:ph type="title"/>
          </p:nvPr>
        </p:nvSpPr>
        <p:spPr>
          <a:xfrm>
            <a:off x="311699" y="1039650"/>
            <a:ext cx="8520602" cy="2106300"/>
          </a:xfrm>
          <a:prstGeom prst="rect">
            <a:avLst/>
          </a:prstGeom>
        </p:spPr>
        <p:txBody>
          <a:bodyPr anchor="b"/>
          <a:lstStyle>
            <a:lvl1pPr algn="ctr">
              <a:defRPr b="1" sz="14000"/>
            </a:lvl1pPr>
          </a:lstStyle>
          <a:p>
            <a:pPr/>
            <a:r>
              <a:t>Title Text</a:t>
            </a:r>
          </a:p>
        </p:txBody>
      </p:sp>
      <p:sp>
        <p:nvSpPr>
          <p:cNvPr id="97" name="Body Level One…"/>
          <p:cNvSpPr txBox="1"/>
          <p:nvPr>
            <p:ph type="body" sz="half" idx="1"/>
          </p:nvPr>
        </p:nvSpPr>
        <p:spPr>
          <a:xfrm>
            <a:off x="311699" y="3228425"/>
            <a:ext cx="8520602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head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16"/>
          <p:cNvSpPr/>
          <p:nvPr/>
        </p:nvSpPr>
        <p:spPr>
          <a:xfrm>
            <a:off x="641933" y="3597500"/>
            <a:ext cx="390301" cy="1"/>
          </a:xfrm>
          <a:prstGeom prst="line">
            <a:avLst/>
          </a:prstGeom>
          <a:ln w="28575">
            <a:solidFill>
              <a:srgbClr val="26A69A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24" name="Title Text"/>
          <p:cNvSpPr txBox="1"/>
          <p:nvPr>
            <p:ph type="title"/>
          </p:nvPr>
        </p:nvSpPr>
        <p:spPr>
          <a:xfrm>
            <a:off x="512700" y="1893299"/>
            <a:ext cx="8118600" cy="1522801"/>
          </a:xfrm>
          <a:prstGeom prst="rect">
            <a:avLst/>
          </a:prstGeom>
        </p:spPr>
        <p:txBody>
          <a:bodyPr anchor="b"/>
          <a:lstStyle>
            <a:lvl1pPr>
              <a:defRPr sz="60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2" name="Body Level One…"/>
          <p:cNvSpPr txBox="1"/>
          <p:nvPr>
            <p:ph type="body" sz="half" idx="1"/>
          </p:nvPr>
        </p:nvSpPr>
        <p:spPr>
          <a:xfrm>
            <a:off x="311699" y="1171674"/>
            <a:ext cx="3999902" cy="3397201"/>
          </a:xfrm>
          <a:prstGeom prst="rect">
            <a:avLst/>
          </a:prstGeom>
        </p:spPr>
        <p:txBody>
          <a:bodyPr/>
          <a:lstStyle>
            <a:lvl1pPr>
              <a:buSzPts val="1400"/>
              <a:defRPr sz="1400"/>
            </a:lvl1pPr>
            <a:lvl2pPr>
              <a:buSzPts val="1400"/>
              <a:defRPr sz="1400"/>
            </a:lvl2pPr>
            <a:lvl3pPr>
              <a:buSzPts val="1400"/>
              <a:defRPr sz="1400"/>
            </a:lvl3pPr>
            <a:lvl4pPr>
              <a:buSzPts val="1400"/>
              <a:defRPr sz="1400"/>
            </a:lvl4pPr>
            <a:lvl5pPr>
              <a:buSzPts val="1400"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hape 27"/>
          <p:cNvSpPr txBox="1"/>
          <p:nvPr>
            <p:ph type="body" sz="half" idx="13"/>
          </p:nvPr>
        </p:nvSpPr>
        <p:spPr>
          <a:xfrm>
            <a:off x="4832399" y="1171674"/>
            <a:ext cx="3999902" cy="3397201"/>
          </a:xfrm>
          <a:prstGeom prst="rect">
            <a:avLst/>
          </a:prstGeom>
        </p:spPr>
        <p:txBody>
          <a:bodyPr/>
          <a:lstStyle/>
          <a:p>
            <a:pPr>
              <a:buSzPts val="1400"/>
              <a:defRPr sz="1400"/>
            </a:pPr>
          </a:p>
        </p:txBody>
      </p:sp>
      <p:sp>
        <p:nvSpPr>
          <p:cNvPr id="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Title Text"/>
          <p:cNvSpPr txBox="1"/>
          <p:nvPr>
            <p:ph type="title"/>
          </p:nvPr>
        </p:nvSpPr>
        <p:spPr>
          <a:xfrm>
            <a:off x="311699" y="555600"/>
            <a:ext cx="2808001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60" name="Body Level One…"/>
          <p:cNvSpPr txBox="1"/>
          <p:nvPr>
            <p:ph type="body" sz="quarter" idx="1"/>
          </p:nvPr>
        </p:nvSpPr>
        <p:spPr>
          <a:xfrm>
            <a:off x="311699" y="1389599"/>
            <a:ext cx="2808001" cy="3179401"/>
          </a:xfrm>
          <a:prstGeom prst="rect">
            <a:avLst/>
          </a:prstGeom>
        </p:spPr>
        <p:txBody>
          <a:bodyPr/>
          <a:lstStyle>
            <a:lvl1pPr>
              <a:buSzPts val="1200"/>
              <a:defRPr sz="1200"/>
            </a:lvl1pPr>
            <a:lvl2pPr>
              <a:buSzPts val="1200"/>
              <a:defRPr sz="1200"/>
            </a:lvl2pPr>
            <a:lvl3pPr>
              <a:buSzPts val="1200"/>
              <a:defRPr sz="1200"/>
            </a:lvl3pPr>
            <a:lvl4pPr>
              <a:buSzPts val="1200"/>
              <a:defRPr sz="1200"/>
            </a:lvl4pPr>
            <a:lvl5pPr>
              <a:buSzPts val="1200"/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Main point">
    <p:bg>
      <p:bgPr>
        <a:solidFill>
          <a:srgbClr val="26A69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itle Text"/>
          <p:cNvSpPr txBox="1"/>
          <p:nvPr>
            <p:ph type="title"/>
          </p:nvPr>
        </p:nvSpPr>
        <p:spPr>
          <a:xfrm>
            <a:off x="490250" y="526349"/>
            <a:ext cx="5604001" cy="4090801"/>
          </a:xfrm>
          <a:prstGeom prst="rect">
            <a:avLst/>
          </a:prstGeom>
        </p:spPr>
        <p:txBody>
          <a:bodyPr anchor="ctr"/>
          <a:lstStyle>
            <a:lvl1pPr>
              <a:defRPr sz="5400">
                <a:solidFill>
                  <a:schemeClr val="accent1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Section title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40"/>
          <p:cNvSpPr/>
          <p:nvPr/>
        </p:nvSpPr>
        <p:spPr>
          <a:xfrm>
            <a:off x="4572000" y="-25"/>
            <a:ext cx="4572000" cy="5143501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77" name="Shape 41"/>
          <p:cNvSpPr/>
          <p:nvPr/>
        </p:nvSpPr>
        <p:spPr>
          <a:xfrm>
            <a:off x="5029675" y="4495500"/>
            <a:ext cx="686401" cy="1"/>
          </a:xfrm>
          <a:prstGeom prst="line">
            <a:avLst/>
          </a:prstGeom>
          <a:ln w="19050">
            <a:solidFill>
              <a:srgbClr val="26A69A"/>
            </a:solidFill>
          </a:ln>
        </p:spPr>
        <p:txBody>
          <a:bodyPr lIns="45719" rIns="45719"/>
          <a:lstStyle/>
          <a:p>
            <a:pPr/>
          </a:p>
        </p:txBody>
      </p:sp>
      <p:sp>
        <p:nvSpPr>
          <p:cNvPr id="78" name="Title Text"/>
          <p:cNvSpPr txBox="1"/>
          <p:nvPr>
            <p:ph type="title"/>
          </p:nvPr>
        </p:nvSpPr>
        <p:spPr>
          <a:xfrm>
            <a:off x="265500" y="1382350"/>
            <a:ext cx="4045200" cy="1333201"/>
          </a:xfrm>
          <a:prstGeom prst="rect">
            <a:avLst/>
          </a:prstGeom>
        </p:spPr>
        <p:txBody>
          <a:bodyPr anchor="b"/>
          <a:lstStyle>
            <a:lvl1pPr algn="ctr">
              <a:defRPr sz="4200">
                <a:solidFill>
                  <a:srgbClr val="26A69A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79" name="Body Level One…"/>
          <p:cNvSpPr txBox="1"/>
          <p:nvPr>
            <p:ph type="body" sz="quarter" idx="1"/>
          </p:nvPr>
        </p:nvSpPr>
        <p:spPr>
          <a:xfrm>
            <a:off x="265500" y="2769000"/>
            <a:ext cx="4045200" cy="1345501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0" name="Shape 44"/>
          <p:cNvSpPr txBox="1"/>
          <p:nvPr>
            <p:ph type="body" sz="half" idx="13"/>
          </p:nvPr>
        </p:nvSpPr>
        <p:spPr>
          <a:xfrm>
            <a:off x="4939500" y="724199"/>
            <a:ext cx="3837000" cy="3695101"/>
          </a:xfrm>
          <a:prstGeom prst="rect">
            <a:avLst/>
          </a:prstGeom>
        </p:spPr>
        <p:txBody>
          <a:bodyPr anchor="ctr"/>
          <a:lstStyle/>
          <a:p>
            <a:pPr>
              <a:buClr>
                <a:schemeClr val="accent1"/>
              </a:buClr>
              <a:defRPr>
                <a:solidFill>
                  <a:schemeClr val="accent1"/>
                </a:solidFill>
              </a:defRPr>
            </a:pP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Body Level One…"/>
          <p:cNvSpPr txBox="1"/>
          <p:nvPr>
            <p:ph type="body" sz="quarter" idx="1"/>
          </p:nvPr>
        </p:nvSpPr>
        <p:spPr>
          <a:xfrm>
            <a:off x="311699" y="4230575"/>
            <a:ext cx="5998802" cy="605101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  <a:buClrTx/>
              <a:buSzTx/>
              <a:buFontTx/>
              <a:buNone/>
            </a:lvl1pPr>
            <a:lvl2pPr>
              <a:lnSpc>
                <a:spcPct val="100000"/>
              </a:lnSpc>
              <a:spcBef>
                <a:spcPts val="0"/>
              </a:spcBef>
              <a:buClrTx/>
              <a:buFontTx/>
            </a:lvl2pPr>
            <a:lvl3pPr>
              <a:lnSpc>
                <a:spcPct val="100000"/>
              </a:lnSpc>
              <a:spcBef>
                <a:spcPts val="0"/>
              </a:spcBef>
              <a:buClrTx/>
              <a:buFontTx/>
            </a:lvl3pPr>
            <a:lvl4pPr>
              <a:lnSpc>
                <a:spcPct val="100000"/>
              </a:lnSpc>
              <a:spcBef>
                <a:spcPts val="0"/>
              </a:spcBef>
              <a:buClrTx/>
              <a:buFontTx/>
            </a:lvl4pPr>
            <a:lvl5pPr>
              <a:lnSpc>
                <a:spcPct val="100000"/>
              </a:lnSpc>
              <a:spcBef>
                <a:spcPts val="0"/>
              </a:spcBef>
              <a:buClrTx/>
              <a:buFontTx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0"/>
          <p:cNvSpPr/>
          <p:nvPr/>
        </p:nvSpPr>
        <p:spPr>
          <a:xfrm>
            <a:off x="0" y="5045700"/>
            <a:ext cx="9144000" cy="97801"/>
          </a:xfrm>
          <a:prstGeom prst="rect">
            <a:avLst/>
          </a:prstGeom>
          <a:solidFill>
            <a:srgbClr val="26A69A"/>
          </a:solidFill>
          <a:ln w="12700">
            <a:miter lim="400000"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11699" y="445025"/>
            <a:ext cx="8520602" cy="61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311699" y="1171599"/>
            <a:ext cx="8520602" cy="33972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4" tIns="91424" rIns="91424" bIns="91424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8684345" y="4692391"/>
            <a:ext cx="336814" cy="335251"/>
          </a:xfrm>
          <a:prstGeom prst="rect">
            <a:avLst/>
          </a:prstGeom>
          <a:ln w="12700">
            <a:miter lim="400000"/>
          </a:ln>
        </p:spPr>
        <p:txBody>
          <a:bodyPr wrap="none" lIns="91424" tIns="91424" rIns="91424" bIns="91424" anchor="ctr">
            <a:spAutoFit/>
          </a:bodyPr>
          <a:lstStyle>
            <a:lvl1pPr algn="r">
              <a:defRPr sz="1000">
                <a:latin typeface="Old Standard TT"/>
                <a:ea typeface="Old Standard TT"/>
                <a:cs typeface="Old Standard TT"/>
                <a:sym typeface="Old Standard T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9pPr>
    </p:titleStyle>
    <p:bodyStyle>
      <a:lvl1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>
          <a:srgbClr val="000000"/>
        </a:buClr>
        <a:buSzPts val="1800"/>
        <a:buFont typeface="Helvetica"/>
        <a:buChar char="●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1pPr>
      <a:lvl2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>
          <a:srgbClr val="000000"/>
        </a:buClr>
        <a:buSzPts val="1800"/>
        <a:buFont typeface="Helvetica"/>
        <a:buChar char="○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2pPr>
      <a:lvl3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>
          <a:srgbClr val="000000"/>
        </a:buClr>
        <a:buSzPts val="1800"/>
        <a:buFont typeface="Helvetica"/>
        <a:buChar char="■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3pPr>
      <a:lvl4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>
          <a:srgbClr val="000000"/>
        </a:buClr>
        <a:buSzPts val="1800"/>
        <a:buFont typeface="Helvetica"/>
        <a:buChar char="●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4pPr>
      <a:lvl5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>
          <a:srgbClr val="000000"/>
        </a:buClr>
        <a:buSzPts val="1800"/>
        <a:buFont typeface="Helvetica"/>
        <a:buChar char="○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5pPr>
      <a:lvl6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>
          <a:srgbClr val="000000"/>
        </a:buClr>
        <a:buSzPts val="1800"/>
        <a:buFont typeface="Helvetica"/>
        <a:buChar char="■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6pPr>
      <a:lvl7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>
          <a:srgbClr val="000000"/>
        </a:buClr>
        <a:buSzPts val="1800"/>
        <a:buFont typeface="Helvetica"/>
        <a:buChar char="●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7pPr>
      <a:lvl8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>
          <a:srgbClr val="000000"/>
        </a:buClr>
        <a:buSzPts val="1800"/>
        <a:buFont typeface="Helvetica"/>
        <a:buChar char="○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8pPr>
      <a:lvl9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>
          <a:srgbClr val="000000"/>
        </a:buClr>
        <a:buSzPts val="1800"/>
        <a:buFont typeface="Helvetica"/>
        <a:buChar char="■"/>
        <a:tabLst/>
        <a:defRPr b="0" baseline="0" cap="none" i="0" spc="0" strike="noStrike" sz="1800" u="none">
          <a:ln>
            <a:noFill/>
          </a:ln>
          <a:solidFill>
            <a:srgbClr val="000000"/>
          </a:solidFill>
          <a:uFillTx/>
          <a:latin typeface="Old Standard TT"/>
          <a:ea typeface="Old Standard TT"/>
          <a:cs typeface="Old Standard TT"/>
          <a:sym typeface="Old Standard TT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ld Standard TT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ld Standard TT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ld Standard TT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ld Standard TT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ld Standard TT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ld Standard TT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ld Standard TT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ld Standard TT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ld Standard T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59"/>
          <p:cNvSpPr txBox="1"/>
          <p:nvPr>
            <p:ph type="ctrTitle"/>
          </p:nvPr>
        </p:nvSpPr>
        <p:spPr>
          <a:xfrm>
            <a:off x="368850" y="925724"/>
            <a:ext cx="8461200" cy="1519802"/>
          </a:xfrm>
          <a:prstGeom prst="rect">
            <a:avLst/>
          </a:prstGeom>
        </p:spPr>
        <p:txBody>
          <a:bodyPr/>
          <a:lstStyle/>
          <a:p>
            <a:pPr/>
            <a:r>
              <a:t>Lyrics2PhotoStream: Content Based Visualization of Song Lyrics</a:t>
            </a:r>
          </a:p>
        </p:txBody>
      </p:sp>
      <p:sp>
        <p:nvSpPr>
          <p:cNvPr id="115" name="Shape 60"/>
          <p:cNvSpPr txBox="1"/>
          <p:nvPr>
            <p:ph type="subTitle" sz="quarter" idx="1"/>
          </p:nvPr>
        </p:nvSpPr>
        <p:spPr>
          <a:xfrm>
            <a:off x="512700" y="3840638"/>
            <a:ext cx="8118600" cy="787501"/>
          </a:xfrm>
          <a:prstGeom prst="rect">
            <a:avLst/>
          </a:prstGeom>
        </p:spPr>
        <p:txBody>
          <a:bodyPr/>
          <a:lstStyle/>
          <a:p>
            <a:pPr/>
            <a:r>
              <a:t>By SP Kumar, Enkai Ji and Michael Albuquerque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hape 117" descr="Shape 1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34050" y="209949"/>
            <a:ext cx="5983483" cy="48387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Shape 122" descr="Shape 1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85150" y="132449"/>
            <a:ext cx="6773702" cy="4878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Shape 127" descr="Shape 12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0087" y="128424"/>
            <a:ext cx="4743826" cy="4838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Shape 132" descr="Shape 13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49699" y="152400"/>
            <a:ext cx="6044607" cy="483869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Shape 137" descr="Shape 13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59488" y="152400"/>
            <a:ext cx="6425030" cy="48387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42"/>
          <p:cNvSpPr txBox="1"/>
          <p:nvPr>
            <p:ph type="title"/>
          </p:nvPr>
        </p:nvSpPr>
        <p:spPr>
          <a:xfrm>
            <a:off x="311699" y="445025"/>
            <a:ext cx="8520602" cy="613201"/>
          </a:xfrm>
          <a:prstGeom prst="rect">
            <a:avLst/>
          </a:prstGeom>
        </p:spPr>
        <p:txBody>
          <a:bodyPr/>
          <a:lstStyle>
            <a:lvl1pPr defTabSz="374904">
              <a:defRPr sz="1476"/>
            </a:lvl1pPr>
          </a:lstStyle>
          <a:p>
            <a:pPr/>
            <a:r>
              <a:t>Analysis</a:t>
            </a:r>
          </a:p>
        </p:txBody>
      </p:sp>
      <p:sp>
        <p:nvSpPr>
          <p:cNvPr id="154" name="Shape 143"/>
          <p:cNvSpPr txBox="1"/>
          <p:nvPr>
            <p:ph type="body" idx="1"/>
          </p:nvPr>
        </p:nvSpPr>
        <p:spPr>
          <a:xfrm>
            <a:off x="311700" y="1171674"/>
            <a:ext cx="8369700" cy="3397201"/>
          </a:xfrm>
          <a:prstGeom prst="rect">
            <a:avLst/>
          </a:prstGeom>
        </p:spPr>
        <p:txBody>
          <a:bodyPr/>
          <a:lstStyle/>
          <a:p>
            <a:pPr marL="457200" indent="-330200">
              <a:buSzPts val="1600"/>
              <a:defRPr sz="1600"/>
            </a:pPr>
            <a:r>
              <a:t>Algorithm 1</a:t>
            </a:r>
          </a:p>
          <a:p>
            <a:pPr lvl="1" marL="914400" indent="-330200">
              <a:buSzPts val="1600"/>
              <a:defRPr sz="1600"/>
            </a:pPr>
            <a:r>
              <a:t>Difficult to substantiate why image was picked</a:t>
            </a:r>
            <a:endParaRPr sz="1200"/>
          </a:p>
          <a:p>
            <a:pPr lvl="1" marL="914400" indent="-330200">
              <a:buSzPts val="1600"/>
              <a:defRPr sz="1600"/>
            </a:pPr>
            <a:r>
              <a:t>In most cases arbitrary, performs poor when exact matches not found.</a:t>
            </a:r>
            <a:endParaRPr sz="1200"/>
          </a:p>
          <a:p>
            <a:pPr marL="457200" indent="-330200">
              <a:buSzPts val="1600"/>
              <a:defRPr sz="1600"/>
            </a:pPr>
            <a:r>
              <a:t>Algorithm 2</a:t>
            </a:r>
          </a:p>
          <a:p>
            <a:pPr lvl="1" marL="914400" indent="-330200">
              <a:buSzPts val="1600"/>
              <a:defRPr sz="1600"/>
            </a:pPr>
            <a:r>
              <a:t> Captures underlying associations between a set of keywords and a set of tags well</a:t>
            </a:r>
            <a:endParaRPr sz="1200"/>
          </a:p>
          <a:p>
            <a:pPr lvl="1" marL="914400" indent="-330200">
              <a:buSzPts val="1600"/>
              <a:defRPr sz="1600"/>
            </a:pPr>
            <a:r>
              <a:t>When good matches are not found, favors images with more tags. Is not penalised for using more tags and is biased towards such images.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48"/>
          <p:cNvSpPr txBox="1"/>
          <p:nvPr>
            <p:ph type="body" idx="1"/>
          </p:nvPr>
        </p:nvSpPr>
        <p:spPr>
          <a:xfrm>
            <a:off x="311700" y="369500"/>
            <a:ext cx="8369700" cy="4199400"/>
          </a:xfrm>
          <a:prstGeom prst="rect">
            <a:avLst/>
          </a:prstGeom>
        </p:spPr>
        <p:txBody>
          <a:bodyPr/>
          <a:lstStyle/>
          <a:p>
            <a:pPr marL="457200" indent="-330200">
              <a:buSzPts val="1600"/>
              <a:defRPr sz="1600"/>
            </a:pPr>
            <a:r>
              <a:t>Algorithm 2 (cont.)</a:t>
            </a:r>
          </a:p>
          <a:p>
            <a:pPr lvl="1" marL="914400" indent="-330200">
              <a:buSzPts val="1600"/>
              <a:defRPr sz="1600"/>
            </a:pPr>
            <a:r>
              <a:t>Multi-word keywords are favored by RAKE but do not exist in the word2vec list of words do not help the algorithm</a:t>
            </a:r>
            <a:endParaRPr sz="1200"/>
          </a:p>
          <a:p>
            <a:pPr lvl="1" marL="914400" indent="-330200">
              <a:buSzPts val="1600"/>
              <a:defRPr sz="1600"/>
            </a:pPr>
            <a:r>
              <a:t>Performs well in comparison with ground truth (user selected image operating under the same assumptions)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3"/>
          <p:cNvSpPr txBox="1"/>
          <p:nvPr>
            <p:ph type="title"/>
          </p:nvPr>
        </p:nvSpPr>
        <p:spPr>
          <a:xfrm>
            <a:off x="311699" y="445025"/>
            <a:ext cx="8520602" cy="613201"/>
          </a:xfrm>
          <a:prstGeom prst="rect">
            <a:avLst/>
          </a:prstGeom>
        </p:spPr>
        <p:txBody>
          <a:bodyPr/>
          <a:lstStyle>
            <a:lvl1pPr defTabSz="850391">
              <a:defRPr sz="2790"/>
            </a:lvl1pPr>
          </a:lstStyle>
          <a:p>
            <a:pPr/>
            <a:r>
              <a:t>Remaining Steps</a:t>
            </a:r>
          </a:p>
        </p:txBody>
      </p:sp>
      <p:sp>
        <p:nvSpPr>
          <p:cNvPr id="159" name="Shape 154"/>
          <p:cNvSpPr txBox="1"/>
          <p:nvPr>
            <p:ph type="body" idx="1"/>
          </p:nvPr>
        </p:nvSpPr>
        <p:spPr>
          <a:xfrm>
            <a:off x="311699" y="1171674"/>
            <a:ext cx="8520602" cy="3397201"/>
          </a:xfrm>
          <a:prstGeom prst="rect">
            <a:avLst/>
          </a:prstGeom>
        </p:spPr>
        <p:txBody>
          <a:bodyPr/>
          <a:lstStyle/>
          <a:p>
            <a:pPr marL="457200" indent="-342900">
              <a:spcBef>
                <a:spcPts val="0"/>
              </a:spcBef>
              <a:buSzPts val="1800"/>
              <a:defRPr sz="1800"/>
            </a:pPr>
            <a:r>
              <a:t>Tweak the algorithm to handle a variety of cases</a:t>
            </a:r>
          </a:p>
          <a:p>
            <a:pPr lvl="1" marL="914400" indent="-342900">
              <a:spcBef>
                <a:spcPts val="0"/>
              </a:spcBef>
              <a:buSzPts val="1800"/>
              <a:defRPr sz="1800"/>
            </a:pPr>
            <a:r>
              <a:t>Multi-word keywords as favored by RAKE do not have much significance anymore, we would rather pick nouns and adjectives as picked by StanfordCoreNLP</a:t>
            </a:r>
            <a:endParaRPr sz="1200"/>
          </a:p>
          <a:p>
            <a:pPr lvl="1" marL="914400" indent="-342900">
              <a:buSzPts val="1800"/>
              <a:defRPr sz="1800"/>
            </a:pPr>
            <a:r>
              <a:t>Add a penalty function to eliminate giving high scores to images with more tags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65"/>
          <p:cNvSpPr txBox="1"/>
          <p:nvPr>
            <p:ph type="title"/>
          </p:nvPr>
        </p:nvSpPr>
        <p:spPr>
          <a:xfrm>
            <a:off x="512700" y="359975"/>
            <a:ext cx="8118600" cy="975000"/>
          </a:xfrm>
          <a:prstGeom prst="rect">
            <a:avLst/>
          </a:prstGeom>
        </p:spPr>
        <p:txBody>
          <a:bodyPr/>
          <a:lstStyle>
            <a:lvl1pPr defTabSz="795527">
              <a:defRPr sz="5220"/>
            </a:lvl1pPr>
          </a:lstStyle>
          <a:p>
            <a:pPr/>
            <a:r>
              <a:t>Project Goal</a:t>
            </a:r>
          </a:p>
        </p:txBody>
      </p:sp>
      <p:sp>
        <p:nvSpPr>
          <p:cNvPr id="118" name="Shape 66"/>
          <p:cNvSpPr txBox="1"/>
          <p:nvPr>
            <p:ph type="body" idx="4294967295"/>
          </p:nvPr>
        </p:nvSpPr>
        <p:spPr>
          <a:xfrm>
            <a:off x="604850" y="1937474"/>
            <a:ext cx="8026500" cy="2453101"/>
          </a:xfrm>
          <a:prstGeom prst="rect">
            <a:avLst/>
          </a:prstGeom>
        </p:spPr>
        <p:txBody>
          <a:bodyPr/>
          <a:lstStyle>
            <a:lvl1pPr algn="ctr">
              <a:buSzTx/>
              <a:buNone/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To summarize the lyrics of a song into a photo stream which effectively summarizes its content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71"/>
          <p:cNvSpPr txBox="1"/>
          <p:nvPr>
            <p:ph type="title"/>
          </p:nvPr>
        </p:nvSpPr>
        <p:spPr>
          <a:xfrm>
            <a:off x="322399" y="302400"/>
            <a:ext cx="3808502" cy="949500"/>
          </a:xfrm>
          <a:prstGeom prst="rect">
            <a:avLst/>
          </a:prstGeom>
        </p:spPr>
        <p:txBody>
          <a:bodyPr/>
          <a:lstStyle>
            <a:lvl1pPr defTabSz="841247">
              <a:defRPr sz="4968"/>
            </a:lvl1pPr>
          </a:lstStyle>
          <a:p>
            <a:pPr/>
            <a:r>
              <a:t>Motivation</a:t>
            </a:r>
          </a:p>
        </p:txBody>
      </p:sp>
      <p:sp>
        <p:nvSpPr>
          <p:cNvPr id="121" name="Shape 73"/>
          <p:cNvSpPr txBox="1"/>
          <p:nvPr>
            <p:ph type="body" idx="4294967295"/>
          </p:nvPr>
        </p:nvSpPr>
        <p:spPr>
          <a:xfrm>
            <a:off x="604850" y="1357324"/>
            <a:ext cx="8026500" cy="3033302"/>
          </a:xfrm>
          <a:prstGeom prst="rect">
            <a:avLst/>
          </a:prstGeom>
        </p:spPr>
        <p:txBody>
          <a:bodyPr/>
          <a:lstStyle/>
          <a:p>
            <a:pPr marL="457200" indent="-381000">
              <a:spcBef>
                <a:spcPts val="0"/>
              </a:spcBef>
              <a:buClr>
                <a:srgbClr val="FFFFFF"/>
              </a:buClr>
              <a:buSzPts val="2400"/>
              <a:defRPr sz="2400">
                <a:solidFill>
                  <a:srgbClr val="FFFFFF"/>
                </a:solidFill>
              </a:defRPr>
            </a:pPr>
            <a:r>
              <a:t>Content based song recommendation </a:t>
            </a:r>
          </a:p>
          <a:p>
            <a:pPr marL="457200" indent="-381000">
              <a:spcBef>
                <a:spcPts val="0"/>
              </a:spcBef>
              <a:buClr>
                <a:srgbClr val="FFFFFF"/>
              </a:buClr>
              <a:buSzPts val="2400"/>
              <a:defRPr sz="2400">
                <a:solidFill>
                  <a:srgbClr val="FFFFFF"/>
                </a:solidFill>
              </a:defRPr>
            </a:pPr>
            <a:r>
              <a:t>Visual summarization of text: powerful indicator of interest</a:t>
            </a:r>
          </a:p>
          <a:p>
            <a:pPr marL="457200" indent="-381000">
              <a:buClr>
                <a:srgbClr val="FFFFFF"/>
              </a:buClr>
              <a:buSzPts val="2400"/>
              <a:defRPr sz="2400">
                <a:solidFill>
                  <a:srgbClr val="FFFFFF"/>
                </a:solidFill>
              </a:defRPr>
            </a:pPr>
            <a:r>
              <a:t>Enhancing overall cognition while experiencing a song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78"/>
          <p:cNvSpPr txBox="1"/>
          <p:nvPr>
            <p:ph type="title"/>
          </p:nvPr>
        </p:nvSpPr>
        <p:spPr>
          <a:xfrm>
            <a:off x="265500" y="1382350"/>
            <a:ext cx="4045200" cy="1333201"/>
          </a:xfrm>
          <a:prstGeom prst="rect">
            <a:avLst/>
          </a:prstGeom>
        </p:spPr>
        <p:txBody>
          <a:bodyPr/>
          <a:lstStyle/>
          <a:p>
            <a:pPr/>
            <a:r>
              <a:t>Challenges</a:t>
            </a:r>
          </a:p>
        </p:txBody>
      </p:sp>
      <p:sp>
        <p:nvSpPr>
          <p:cNvPr id="124" name="Shape 79"/>
          <p:cNvSpPr txBox="1"/>
          <p:nvPr>
            <p:ph type="body" sz="half" idx="1"/>
          </p:nvPr>
        </p:nvSpPr>
        <p:spPr>
          <a:xfrm>
            <a:off x="4939500" y="724199"/>
            <a:ext cx="3837000" cy="3695101"/>
          </a:xfrm>
          <a:prstGeom prst="rect">
            <a:avLst/>
          </a:prstGeom>
        </p:spPr>
        <p:txBody>
          <a:bodyPr anchor="ctr"/>
          <a:lstStyle/>
          <a:p>
            <a:pPr marL="457200" indent="-342900" algn="l">
              <a:lnSpc>
                <a:spcPct val="115000"/>
              </a:lnSpc>
              <a:spcBef>
                <a:spcPts val="1600"/>
              </a:spcBef>
              <a:buClr>
                <a:schemeClr val="accent1"/>
              </a:buClr>
              <a:buSzPts val="1800"/>
              <a:buFont typeface="Helvetica"/>
              <a:buChar char="●"/>
              <a:defRPr sz="1800">
                <a:solidFill>
                  <a:schemeClr val="accent1"/>
                </a:solidFill>
              </a:defRPr>
            </a:pPr>
            <a:r>
              <a:t>Data: Processing song lyric data</a:t>
            </a:r>
          </a:p>
          <a:p>
            <a:pPr marL="457200" indent="-342900" algn="l">
              <a:lnSpc>
                <a:spcPct val="115000"/>
              </a:lnSpc>
              <a:spcBef>
                <a:spcPts val="1600"/>
              </a:spcBef>
              <a:buClr>
                <a:schemeClr val="accent1"/>
              </a:buClr>
              <a:buSzPts val="1800"/>
              <a:buFont typeface="Helvetica"/>
              <a:buChar char="●"/>
              <a:defRPr sz="1800">
                <a:solidFill>
                  <a:schemeClr val="accent1"/>
                </a:solidFill>
              </a:defRPr>
            </a:pPr>
            <a:r>
              <a:t>Discovery: Designing an innovative algorithm to capture </a:t>
            </a:r>
          </a:p>
          <a:p>
            <a:pPr marL="457200" indent="-342900" algn="l">
              <a:lnSpc>
                <a:spcPct val="115000"/>
              </a:lnSpc>
              <a:spcBef>
                <a:spcPts val="1600"/>
              </a:spcBef>
              <a:buClr>
                <a:schemeClr val="accent1"/>
              </a:buClr>
              <a:buSzPts val="1800"/>
              <a:buFont typeface="Helvetica"/>
              <a:buChar char="●"/>
              <a:defRPr sz="1800">
                <a:solidFill>
                  <a:schemeClr val="accent1"/>
                </a:solidFill>
              </a:defRPr>
            </a:pPr>
            <a:r>
              <a:t>Discourse: Effective visualization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84"/>
          <p:cNvSpPr txBox="1"/>
          <p:nvPr>
            <p:ph type="title"/>
          </p:nvPr>
        </p:nvSpPr>
        <p:spPr>
          <a:xfrm>
            <a:off x="603800" y="168100"/>
            <a:ext cx="8118600" cy="946500"/>
          </a:xfrm>
          <a:prstGeom prst="rect">
            <a:avLst/>
          </a:prstGeom>
        </p:spPr>
        <p:txBody>
          <a:bodyPr/>
          <a:lstStyle>
            <a:lvl1pPr defTabSz="758951">
              <a:defRPr sz="4980"/>
            </a:lvl1pPr>
          </a:lstStyle>
          <a:p>
            <a:pPr/>
            <a:r>
              <a:t>Technical Framework</a:t>
            </a:r>
          </a:p>
        </p:txBody>
      </p:sp>
      <p:pic>
        <p:nvPicPr>
          <p:cNvPr id="127" name="Shape 85" descr="Shape 8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27949" y="1386875"/>
            <a:ext cx="4732740" cy="35898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90"/>
          <p:cNvSpPr txBox="1"/>
          <p:nvPr>
            <p:ph type="title"/>
          </p:nvPr>
        </p:nvSpPr>
        <p:spPr>
          <a:xfrm>
            <a:off x="322399" y="302400"/>
            <a:ext cx="4182602" cy="949500"/>
          </a:xfrm>
          <a:prstGeom prst="rect">
            <a:avLst/>
          </a:prstGeom>
        </p:spPr>
        <p:txBody>
          <a:bodyPr/>
          <a:lstStyle>
            <a:lvl1pPr defTabSz="841247">
              <a:defRPr sz="4968"/>
            </a:lvl1pPr>
          </a:lstStyle>
          <a:p>
            <a:pPr/>
            <a:r>
              <a:t>Assumptions</a:t>
            </a:r>
          </a:p>
        </p:txBody>
      </p:sp>
      <p:sp>
        <p:nvSpPr>
          <p:cNvPr id="130" name="Shape 92"/>
          <p:cNvSpPr txBox="1"/>
          <p:nvPr>
            <p:ph type="body" idx="4294967295"/>
          </p:nvPr>
        </p:nvSpPr>
        <p:spPr>
          <a:xfrm>
            <a:off x="604850" y="1357324"/>
            <a:ext cx="8026500" cy="3033302"/>
          </a:xfrm>
          <a:prstGeom prst="rect">
            <a:avLst/>
          </a:prstGeom>
        </p:spPr>
        <p:txBody>
          <a:bodyPr/>
          <a:lstStyle/>
          <a:p>
            <a:pPr marL="457200" indent="-381000">
              <a:spcBef>
                <a:spcPts val="0"/>
              </a:spcBef>
              <a:buClr>
                <a:srgbClr val="FFFFFF"/>
              </a:buClr>
              <a:buSzPts val="2400"/>
              <a:defRPr sz="2400">
                <a:solidFill>
                  <a:srgbClr val="FFFFFF"/>
                </a:solidFill>
              </a:defRPr>
            </a:pPr>
            <a:r>
              <a:t>An image is described only by its tags</a:t>
            </a:r>
          </a:p>
          <a:p>
            <a:pPr marL="457200" indent="-381000">
              <a:spcBef>
                <a:spcPts val="0"/>
              </a:spcBef>
              <a:buClr>
                <a:srgbClr val="FFFFFF"/>
              </a:buClr>
              <a:buSzPts val="2400"/>
              <a:defRPr sz="2400">
                <a:solidFill>
                  <a:srgbClr val="FFFFFF"/>
                </a:solidFill>
              </a:defRPr>
            </a:pPr>
            <a:r>
              <a:t>The best image is the one which is semantically most relevant to its tags</a:t>
            </a:r>
          </a:p>
          <a:p>
            <a:pPr marL="457200" indent="-381000">
              <a:buClr>
                <a:srgbClr val="FFFFFF"/>
              </a:buClr>
              <a:buSzPts val="2400"/>
              <a:defRPr sz="2400">
                <a:solidFill>
                  <a:srgbClr val="FFFFFF"/>
                </a:solidFill>
              </a:defRPr>
            </a:pPr>
            <a:r>
              <a:t>In the word2vec dataset, words that are closer together in vector space have more of a similar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97"/>
          <p:cNvSpPr txBox="1"/>
          <p:nvPr>
            <p:ph type="title"/>
          </p:nvPr>
        </p:nvSpPr>
        <p:spPr>
          <a:xfrm>
            <a:off x="265500" y="337049"/>
            <a:ext cx="4045200" cy="1333202"/>
          </a:xfrm>
          <a:prstGeom prst="rect">
            <a:avLst/>
          </a:prstGeom>
        </p:spPr>
        <p:txBody>
          <a:bodyPr/>
          <a:lstStyle>
            <a:lvl1pPr defTabSz="804672">
              <a:defRPr sz="3696"/>
            </a:lvl1pPr>
          </a:lstStyle>
          <a:p>
            <a:pPr/>
            <a:r>
              <a:t>Algorithm 1: Simple Average</a:t>
            </a:r>
          </a:p>
        </p:txBody>
      </p:sp>
      <p:sp>
        <p:nvSpPr>
          <p:cNvPr id="133" name="Shape 98"/>
          <p:cNvSpPr txBox="1"/>
          <p:nvPr>
            <p:ph type="body" sz="half" idx="1"/>
          </p:nvPr>
        </p:nvSpPr>
        <p:spPr>
          <a:xfrm>
            <a:off x="265500" y="1762074"/>
            <a:ext cx="4045200" cy="3066902"/>
          </a:xfrm>
          <a:prstGeom prst="rect">
            <a:avLst/>
          </a:prstGeom>
        </p:spPr>
        <p:txBody>
          <a:bodyPr/>
          <a:lstStyle/>
          <a:p>
            <a:pPr/>
            <a:r>
              <a:t>Idea: Each tag contributes equally to the meaning of the image. </a:t>
            </a:r>
          </a:p>
          <a:p>
            <a:pPr/>
          </a:p>
          <a:p>
            <a:pPr/>
            <a:r>
              <a:t>Taking the average of the vectors of the tags would indicate which set of tags were most likely to be similar in meaning to the keyword.</a:t>
            </a:r>
          </a:p>
        </p:txBody>
      </p:sp>
      <p:sp>
        <p:nvSpPr>
          <p:cNvPr id="134" name="Shape 99"/>
          <p:cNvSpPr txBox="1"/>
          <p:nvPr>
            <p:ph type="body" idx="13"/>
          </p:nvPr>
        </p:nvSpPr>
        <p:spPr>
          <a:xfrm>
            <a:off x="4925100" y="283199"/>
            <a:ext cx="3837001" cy="466560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2959">
              <a:spcBef>
                <a:spcPts val="1400"/>
              </a:spcBef>
              <a:buClr>
                <a:schemeClr val="accent1"/>
              </a:buClr>
              <a:buSzTx/>
              <a:buNone/>
              <a:defRPr sz="1619">
                <a:solidFill>
                  <a:schemeClr val="accent1"/>
                </a:solidFill>
              </a:defRPr>
            </a:pPr>
            <a:r>
              <a:t>Each keyword </a:t>
            </a:r>
            <a:r>
              <a:rPr i="1"/>
              <a:t>k</a:t>
            </a:r>
            <a:r>
              <a:t> from the set of keywords { </a:t>
            </a:r>
            <a:r>
              <a:rPr i="1"/>
              <a:t>k</a:t>
            </a:r>
            <a:r>
              <a:rPr baseline="-27111" i="1"/>
              <a:t>1</a:t>
            </a:r>
            <a:r>
              <a:rPr i="1"/>
              <a:t>, k</a:t>
            </a:r>
            <a:r>
              <a:rPr baseline="-27111" i="1"/>
              <a:t>2</a:t>
            </a:r>
            <a:r>
              <a:rPr i="1"/>
              <a:t>, k</a:t>
            </a:r>
            <a:r>
              <a:rPr baseline="-27111" i="1"/>
              <a:t>3</a:t>
            </a:r>
            <a:r>
              <a:rPr i="1"/>
              <a:t>,... k</a:t>
            </a:r>
            <a:r>
              <a:rPr baseline="-27111" i="1"/>
              <a:t>l</a:t>
            </a:r>
            <a:r>
              <a:t>} has queried a set of images</a:t>
            </a:r>
            <a:r>
              <a:rPr i="1"/>
              <a:t> i</a:t>
            </a:r>
            <a:r>
              <a:rPr baseline="-27111" i="1"/>
              <a:t>1</a:t>
            </a:r>
            <a:r>
              <a:rPr i="1"/>
              <a:t>, i</a:t>
            </a:r>
            <a:r>
              <a:rPr baseline="-27111" i="1"/>
              <a:t>2</a:t>
            </a:r>
            <a:r>
              <a:rPr i="1"/>
              <a:t>, i</a:t>
            </a:r>
            <a:r>
              <a:rPr baseline="-27111" i="1"/>
              <a:t>3</a:t>
            </a:r>
            <a:r>
              <a:rPr i="1"/>
              <a:t>… i</a:t>
            </a:r>
            <a:r>
              <a:rPr baseline="-27111" i="1"/>
              <a:t>m</a:t>
            </a:r>
            <a:endParaRPr baseline="-27111" i="1"/>
          </a:p>
          <a:p>
            <a:pPr defTabSz="822959">
              <a:spcBef>
                <a:spcPts val="1400"/>
              </a:spcBef>
              <a:buClr>
                <a:schemeClr val="accent1"/>
              </a:buClr>
              <a:buSzTx/>
              <a:buNone/>
              <a:defRPr sz="1619">
                <a:solidFill>
                  <a:schemeClr val="accent1"/>
                </a:solidFill>
              </a:defRPr>
            </a:pPr>
            <a:r>
              <a:t>Each image </a:t>
            </a:r>
            <a:r>
              <a:rPr i="1"/>
              <a:t>i</a:t>
            </a:r>
            <a:r>
              <a:rPr baseline="-27111" i="1"/>
              <a:t>1</a:t>
            </a:r>
            <a:r>
              <a:t> has tags </a:t>
            </a:r>
            <a:r>
              <a:rPr i="1"/>
              <a:t>t</a:t>
            </a:r>
            <a:r>
              <a:rPr baseline="-27111" i="1"/>
              <a:t>11</a:t>
            </a:r>
            <a:r>
              <a:rPr i="1"/>
              <a:t>, t</a:t>
            </a:r>
            <a:r>
              <a:rPr baseline="-27111" i="1"/>
              <a:t>12</a:t>
            </a:r>
            <a:r>
              <a:rPr i="1"/>
              <a:t>, t</a:t>
            </a:r>
            <a:r>
              <a:rPr baseline="-27111" i="1"/>
              <a:t>13</a:t>
            </a:r>
            <a:r>
              <a:rPr i="1"/>
              <a:t>,... t</a:t>
            </a:r>
            <a:r>
              <a:rPr baseline="-27111" i="1"/>
              <a:t>1n</a:t>
            </a:r>
            <a:r>
              <a:t>  associated with it</a:t>
            </a:r>
          </a:p>
          <a:p>
            <a:pPr defTabSz="822959">
              <a:spcBef>
                <a:spcPts val="1400"/>
              </a:spcBef>
              <a:buClr>
                <a:schemeClr val="accent1"/>
              </a:buClr>
              <a:buSzTx/>
              <a:buNone/>
              <a:defRPr sz="1619">
                <a:solidFill>
                  <a:schemeClr val="accent1"/>
                </a:solidFill>
              </a:defRPr>
            </a:pPr>
            <a:r>
              <a:t>Take the average of vectors of all the images </a:t>
            </a:r>
            <a:r>
              <a:rPr i="1"/>
              <a:t>t</a:t>
            </a:r>
            <a:r>
              <a:rPr baseline="-27111" i="1"/>
              <a:t>11</a:t>
            </a:r>
            <a:r>
              <a:rPr i="1"/>
              <a:t>, t</a:t>
            </a:r>
            <a:r>
              <a:rPr baseline="-27111" i="1"/>
              <a:t>12</a:t>
            </a:r>
            <a:r>
              <a:rPr i="1"/>
              <a:t>, t</a:t>
            </a:r>
            <a:r>
              <a:rPr baseline="-27111" i="1"/>
              <a:t>13</a:t>
            </a:r>
            <a:r>
              <a:rPr i="1"/>
              <a:t>,... t</a:t>
            </a:r>
            <a:r>
              <a:rPr baseline="-27111" i="1"/>
              <a:t>1n </a:t>
            </a:r>
            <a:r>
              <a:t>as </a:t>
            </a:r>
            <a:r>
              <a:rPr i="1"/>
              <a:t>t</a:t>
            </a:r>
            <a:r>
              <a:rPr baseline="-27111" i="1"/>
              <a:t>1</a:t>
            </a:r>
            <a:endParaRPr baseline="-27111" i="1"/>
          </a:p>
          <a:p>
            <a:pPr defTabSz="822959">
              <a:spcBef>
                <a:spcPts val="1400"/>
              </a:spcBef>
              <a:buClr>
                <a:schemeClr val="accent1"/>
              </a:buClr>
              <a:buSzTx/>
              <a:buNone/>
              <a:defRPr baseline="-27111" i="1" sz="1619">
                <a:solidFill>
                  <a:schemeClr val="accent1"/>
                </a:solidFill>
              </a:defRPr>
            </a:pPr>
            <a:r>
              <a:t> </a:t>
            </a:r>
            <a:r>
              <a:rPr baseline="0" i="0"/>
              <a:t>Take the Euclidean distance between </a:t>
            </a:r>
            <a:r>
              <a:rPr baseline="0"/>
              <a:t>k</a:t>
            </a:r>
            <a:r>
              <a:t>1 </a:t>
            </a:r>
            <a:r>
              <a:rPr baseline="0" i="0"/>
              <a:t>and </a:t>
            </a:r>
            <a:r>
              <a:rPr baseline="0"/>
              <a:t>t</a:t>
            </a:r>
            <a:r>
              <a:t>1 </a:t>
            </a:r>
            <a:r>
              <a:rPr baseline="0" i="0"/>
              <a:t>, similarly for </a:t>
            </a:r>
            <a:r>
              <a:rPr baseline="0"/>
              <a:t>k</a:t>
            </a:r>
            <a:r>
              <a:t>1 </a:t>
            </a:r>
            <a:r>
              <a:rPr baseline="0" i="0"/>
              <a:t>and </a:t>
            </a:r>
            <a:r>
              <a:rPr baseline="0"/>
              <a:t>t</a:t>
            </a:r>
            <a:r>
              <a:t>2 </a:t>
            </a:r>
            <a:r>
              <a:rPr baseline="0"/>
              <a:t>, …., k</a:t>
            </a:r>
            <a:r>
              <a:t>1 </a:t>
            </a:r>
            <a:r>
              <a:rPr baseline="0" i="0"/>
              <a:t>and </a:t>
            </a:r>
            <a:r>
              <a:rPr baseline="0"/>
              <a:t>t</a:t>
            </a:r>
            <a:r>
              <a:t>n</a:t>
            </a:r>
          </a:p>
          <a:p>
            <a:pPr defTabSz="822959">
              <a:spcBef>
                <a:spcPts val="1400"/>
              </a:spcBef>
              <a:buClr>
                <a:schemeClr val="accent1"/>
              </a:buClr>
              <a:buSzTx/>
              <a:buNone/>
              <a:defRPr sz="1619">
                <a:solidFill>
                  <a:schemeClr val="accent1"/>
                </a:solidFill>
              </a:defRPr>
            </a:pPr>
            <a:r>
              <a:t>Select the image </a:t>
            </a:r>
            <a:r>
              <a:rPr i="1"/>
              <a:t>i</a:t>
            </a:r>
            <a:r>
              <a:rPr baseline="-27111" i="1"/>
              <a:t>k </a:t>
            </a:r>
            <a:r>
              <a:t>corresponding to the minimum Euclidean distance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04"/>
          <p:cNvSpPr txBox="1"/>
          <p:nvPr>
            <p:ph type="title"/>
          </p:nvPr>
        </p:nvSpPr>
        <p:spPr>
          <a:xfrm>
            <a:off x="265500" y="139349"/>
            <a:ext cx="4045200" cy="2576102"/>
          </a:xfrm>
          <a:prstGeom prst="rect">
            <a:avLst/>
          </a:prstGeom>
        </p:spPr>
        <p:txBody>
          <a:bodyPr/>
          <a:lstStyle>
            <a:lvl1pPr defTabSz="859536">
              <a:defRPr sz="3948"/>
            </a:lvl1pPr>
          </a:lstStyle>
          <a:p>
            <a:pPr/>
            <a:r>
              <a:t>Algorithm 2: Underlying Semantic Association</a:t>
            </a:r>
          </a:p>
        </p:txBody>
      </p:sp>
      <p:sp>
        <p:nvSpPr>
          <p:cNvPr id="137" name="Shape 105"/>
          <p:cNvSpPr txBox="1"/>
          <p:nvPr>
            <p:ph type="body" sz="quarter" idx="1"/>
          </p:nvPr>
        </p:nvSpPr>
        <p:spPr>
          <a:xfrm>
            <a:off x="265500" y="2768999"/>
            <a:ext cx="4045200" cy="2280301"/>
          </a:xfrm>
          <a:prstGeom prst="rect">
            <a:avLst/>
          </a:prstGeom>
        </p:spPr>
        <p:txBody>
          <a:bodyPr/>
          <a:lstStyle>
            <a:lvl1pPr defTabSz="877823">
              <a:defRPr sz="2016"/>
            </a:lvl1pPr>
          </a:lstStyle>
          <a:p>
            <a:pPr/>
            <a:r>
              <a:t>Idea: There are hidden underlying semantic associations between keywords in a paragraph. By comparing every other keyword with every other tag, we can identify the best set of tags.</a:t>
            </a:r>
          </a:p>
        </p:txBody>
      </p:sp>
      <p:sp>
        <p:nvSpPr>
          <p:cNvPr id="138" name="Shape 106"/>
          <p:cNvSpPr txBox="1"/>
          <p:nvPr>
            <p:ph type="body" idx="13"/>
          </p:nvPr>
        </p:nvSpPr>
        <p:spPr>
          <a:xfrm>
            <a:off x="4925100" y="57875"/>
            <a:ext cx="3837001" cy="499140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defTabSz="822959">
              <a:spcBef>
                <a:spcPts val="1400"/>
              </a:spcBef>
              <a:buClr>
                <a:schemeClr val="accent1"/>
              </a:buClr>
              <a:buSzTx/>
              <a:buNone/>
              <a:defRPr sz="1079">
                <a:solidFill>
                  <a:schemeClr val="accent1"/>
                </a:solidFill>
              </a:defRPr>
            </a:pPr>
            <a:r>
              <a:t>Each keyword </a:t>
            </a:r>
            <a:r>
              <a:rPr i="1"/>
              <a:t>k</a:t>
            </a:r>
            <a:r>
              <a:t> from the set of keywords { </a:t>
            </a:r>
            <a:r>
              <a:rPr i="1"/>
              <a:t>k</a:t>
            </a:r>
            <a:r>
              <a:rPr baseline="-27111" i="1"/>
              <a:t>1</a:t>
            </a:r>
            <a:r>
              <a:rPr i="1"/>
              <a:t>, k</a:t>
            </a:r>
            <a:r>
              <a:rPr baseline="-27111" i="1"/>
              <a:t>2</a:t>
            </a:r>
            <a:r>
              <a:rPr i="1"/>
              <a:t>, k</a:t>
            </a:r>
            <a:r>
              <a:rPr baseline="-27111" i="1"/>
              <a:t>3</a:t>
            </a:r>
            <a:r>
              <a:rPr i="1"/>
              <a:t>,... k</a:t>
            </a:r>
            <a:r>
              <a:rPr baseline="-27111" i="1"/>
              <a:t>l</a:t>
            </a:r>
            <a:r>
              <a:t>} has queried a set of images</a:t>
            </a:r>
            <a:r>
              <a:rPr i="1"/>
              <a:t> i</a:t>
            </a:r>
            <a:r>
              <a:rPr baseline="-27111" i="1"/>
              <a:t>1</a:t>
            </a:r>
            <a:r>
              <a:rPr i="1"/>
              <a:t>, i</a:t>
            </a:r>
            <a:r>
              <a:rPr baseline="-27111" i="1"/>
              <a:t>2</a:t>
            </a:r>
            <a:r>
              <a:rPr i="1"/>
              <a:t>, i</a:t>
            </a:r>
            <a:r>
              <a:rPr baseline="-27111" i="1"/>
              <a:t>3</a:t>
            </a:r>
            <a:r>
              <a:rPr i="1"/>
              <a:t>… i</a:t>
            </a:r>
            <a:r>
              <a:rPr baseline="-27111" i="1"/>
              <a:t>m</a:t>
            </a:r>
            <a:r>
              <a:t> .Each image </a:t>
            </a:r>
            <a:r>
              <a:rPr i="1"/>
              <a:t>i</a:t>
            </a:r>
            <a:r>
              <a:rPr baseline="-27111" i="1"/>
              <a:t>1</a:t>
            </a:r>
            <a:r>
              <a:t> has tags </a:t>
            </a:r>
            <a:r>
              <a:rPr i="1"/>
              <a:t>t</a:t>
            </a:r>
            <a:r>
              <a:rPr baseline="-27111" i="1"/>
              <a:t>11</a:t>
            </a:r>
            <a:r>
              <a:rPr i="1"/>
              <a:t>, t</a:t>
            </a:r>
            <a:r>
              <a:rPr baseline="-27111" i="1"/>
              <a:t>12</a:t>
            </a:r>
            <a:r>
              <a:rPr i="1"/>
              <a:t>, t</a:t>
            </a:r>
            <a:r>
              <a:rPr baseline="-27111" i="1"/>
              <a:t>13</a:t>
            </a:r>
            <a:r>
              <a:rPr i="1"/>
              <a:t>,... t</a:t>
            </a:r>
            <a:r>
              <a:rPr baseline="-27111" i="1"/>
              <a:t>1n</a:t>
            </a:r>
            <a:r>
              <a:t>  associated with it.</a:t>
            </a:r>
          </a:p>
          <a:p>
            <a:pPr defTabSz="822959">
              <a:spcBef>
                <a:spcPts val="1400"/>
              </a:spcBef>
              <a:buClr>
                <a:schemeClr val="accent1"/>
              </a:buClr>
              <a:buSzTx/>
              <a:buNone/>
              <a:defRPr sz="1079">
                <a:solidFill>
                  <a:schemeClr val="accent1"/>
                </a:solidFill>
              </a:defRPr>
            </a:pPr>
            <a:r>
              <a:t>Take the Euclidean distance between of vectors of </a:t>
            </a:r>
            <a:r>
              <a:rPr i="1"/>
              <a:t>k</a:t>
            </a:r>
            <a:r>
              <a:rPr baseline="-27111" i="1"/>
              <a:t>1 </a:t>
            </a:r>
            <a:r>
              <a:t>and </a:t>
            </a:r>
            <a:r>
              <a:rPr i="1"/>
              <a:t>t</a:t>
            </a:r>
            <a:r>
              <a:rPr baseline="-27111" i="1"/>
              <a:t>11 </a:t>
            </a:r>
            <a:r>
              <a:t>as </a:t>
            </a:r>
            <a:r>
              <a:rPr i="1"/>
              <a:t>k</a:t>
            </a:r>
            <a:r>
              <a:rPr baseline="-27111" i="1"/>
              <a:t>1</a:t>
            </a:r>
            <a:r>
              <a:rPr i="1"/>
              <a:t>t</a:t>
            </a:r>
            <a:r>
              <a:rPr baseline="-27111" i="1"/>
              <a:t>11 </a:t>
            </a:r>
            <a:r>
              <a:rPr i="1"/>
              <a:t>, k</a:t>
            </a:r>
            <a:r>
              <a:rPr baseline="-27111" i="1"/>
              <a:t>1 </a:t>
            </a:r>
            <a:r>
              <a:t>and </a:t>
            </a:r>
            <a:r>
              <a:rPr i="1"/>
              <a:t>t</a:t>
            </a:r>
            <a:r>
              <a:rPr baseline="-27111" i="1"/>
              <a:t>12  </a:t>
            </a:r>
            <a:r>
              <a:t>as </a:t>
            </a:r>
            <a:r>
              <a:rPr i="1"/>
              <a:t>k</a:t>
            </a:r>
            <a:r>
              <a:rPr baseline="-27111" i="1"/>
              <a:t>1</a:t>
            </a:r>
            <a:r>
              <a:rPr i="1"/>
              <a:t>t</a:t>
            </a:r>
            <a:r>
              <a:rPr baseline="-27111" i="1"/>
              <a:t>12 , … </a:t>
            </a:r>
            <a:r>
              <a:rPr i="1"/>
              <a:t>k</a:t>
            </a:r>
            <a:r>
              <a:rPr baseline="-27111" i="1"/>
              <a:t>n </a:t>
            </a:r>
            <a:r>
              <a:t>and </a:t>
            </a:r>
            <a:r>
              <a:rPr i="1"/>
              <a:t>t</a:t>
            </a:r>
            <a:r>
              <a:rPr baseline="-27111" i="1"/>
              <a:t>1n </a:t>
            </a:r>
            <a:r>
              <a:t>as </a:t>
            </a:r>
            <a:r>
              <a:rPr i="1"/>
              <a:t>k</a:t>
            </a:r>
            <a:r>
              <a:rPr baseline="-27111" i="1"/>
              <a:t>1</a:t>
            </a:r>
            <a:r>
              <a:rPr i="1"/>
              <a:t>t</a:t>
            </a:r>
            <a:r>
              <a:rPr baseline="-27111" i="1"/>
              <a:t>11. </a:t>
            </a:r>
            <a:r>
              <a:t>Repeat for </a:t>
            </a:r>
            <a:r>
              <a:rPr i="1"/>
              <a:t> i</a:t>
            </a:r>
            <a:r>
              <a:rPr baseline="-27111" i="1"/>
              <a:t>2</a:t>
            </a:r>
            <a:r>
              <a:rPr i="1"/>
              <a:t>, i</a:t>
            </a:r>
            <a:r>
              <a:rPr baseline="-27111" i="1"/>
              <a:t>3</a:t>
            </a:r>
            <a:r>
              <a:rPr i="1"/>
              <a:t>… i</a:t>
            </a:r>
            <a:r>
              <a:rPr baseline="-27111" i="1"/>
              <a:t>m</a:t>
            </a:r>
            <a:endParaRPr baseline="-27111" i="1"/>
          </a:p>
          <a:p>
            <a:pPr defTabSz="822959">
              <a:spcBef>
                <a:spcPts val="1400"/>
              </a:spcBef>
              <a:buClr>
                <a:schemeClr val="accent1"/>
              </a:buClr>
              <a:buSzTx/>
              <a:buNone/>
              <a:defRPr sz="1079">
                <a:solidFill>
                  <a:schemeClr val="accent1"/>
                </a:solidFill>
              </a:defRPr>
            </a:pPr>
            <a:r>
              <a:t>Now rescale all these distances between 0 and 1. Since distance is a measure of dissimilarity, subtract from 1 to get a measure of similarity</a:t>
            </a:r>
          </a:p>
          <a:p>
            <a:pPr defTabSz="822959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Tx/>
              <a:buNone/>
              <a:defRPr sz="1079">
                <a:solidFill>
                  <a:schemeClr val="accent1"/>
                </a:solidFill>
              </a:defRPr>
            </a:pPr>
            <a:r>
              <a:t>Add up the similarity  </a:t>
            </a:r>
            <a:r>
              <a:rPr i="1"/>
              <a:t>k</a:t>
            </a:r>
            <a:r>
              <a:rPr baseline="-27111" i="1"/>
              <a:t>1</a:t>
            </a:r>
            <a:r>
              <a:rPr i="1"/>
              <a:t>t</a:t>
            </a:r>
            <a:r>
              <a:rPr baseline="-27111" i="1"/>
              <a:t>11</a:t>
            </a:r>
            <a:r>
              <a:rPr baseline="29777" i="1"/>
              <a:t>’ </a:t>
            </a:r>
            <a:r>
              <a:rPr i="1"/>
              <a:t>+ k</a:t>
            </a:r>
            <a:r>
              <a:rPr baseline="-27111" i="1"/>
              <a:t>1</a:t>
            </a:r>
            <a:r>
              <a:rPr i="1"/>
              <a:t>t</a:t>
            </a:r>
            <a:r>
              <a:rPr baseline="-27111" i="1"/>
              <a:t>12 </a:t>
            </a:r>
            <a:r>
              <a:rPr baseline="29777" i="1"/>
              <a:t> ’ </a:t>
            </a:r>
            <a:r>
              <a:rPr i="1"/>
              <a:t>+ .. k</a:t>
            </a:r>
            <a:r>
              <a:rPr baseline="-27111" i="1"/>
              <a:t>1</a:t>
            </a:r>
            <a:r>
              <a:rPr i="1"/>
              <a:t>t</a:t>
            </a:r>
            <a:r>
              <a:rPr baseline="-27111" i="1"/>
              <a:t>1n1</a:t>
            </a:r>
            <a:r>
              <a:rPr baseline="29777" i="1"/>
              <a:t>’ </a:t>
            </a:r>
            <a:r>
              <a:rPr i="1"/>
              <a:t>= k</a:t>
            </a:r>
            <a:r>
              <a:rPr baseline="-27111" i="1"/>
              <a:t>1</a:t>
            </a:r>
            <a:r>
              <a:rPr i="1"/>
              <a:t>t</a:t>
            </a:r>
            <a:r>
              <a:rPr baseline="-27111" i="1"/>
              <a:t>1 </a:t>
            </a:r>
            <a:r>
              <a:rPr baseline="29777" i="1"/>
              <a:t>’ </a:t>
            </a:r>
            <a:r>
              <a:rPr baseline="-27111" i="1"/>
              <a:t> </a:t>
            </a:r>
            <a:r>
              <a:rPr i="1" sz="1260"/>
              <a:t>k</a:t>
            </a:r>
            <a:r>
              <a:rPr baseline="-27111" i="1" sz="1260"/>
              <a:t>1</a:t>
            </a:r>
            <a:r>
              <a:rPr i="1" sz="1260"/>
              <a:t>t</a:t>
            </a:r>
            <a:r>
              <a:rPr baseline="-27111" i="1" sz="1260"/>
              <a:t>21</a:t>
            </a:r>
            <a:r>
              <a:rPr baseline="29777" i="1"/>
              <a:t>’  </a:t>
            </a:r>
            <a:r>
              <a:rPr i="1" sz="1260"/>
              <a:t>+ k</a:t>
            </a:r>
            <a:r>
              <a:rPr baseline="-27111" i="1" sz="1260"/>
              <a:t>1</a:t>
            </a:r>
            <a:r>
              <a:rPr i="1" sz="1260"/>
              <a:t>t</a:t>
            </a:r>
            <a:r>
              <a:rPr baseline="-27111" i="1" sz="1260"/>
              <a:t>22 </a:t>
            </a:r>
            <a:r>
              <a:rPr baseline="29777" i="1"/>
              <a:t>’ </a:t>
            </a:r>
            <a:r>
              <a:rPr i="1" sz="1260"/>
              <a:t>+ .. k</a:t>
            </a:r>
            <a:r>
              <a:rPr baseline="-27111" i="1" sz="1260"/>
              <a:t>1</a:t>
            </a:r>
            <a:r>
              <a:rPr i="1" sz="1260"/>
              <a:t>t</a:t>
            </a:r>
            <a:r>
              <a:rPr baseline="-27111" i="1" sz="1260"/>
              <a:t>2n2</a:t>
            </a:r>
            <a:r>
              <a:rPr baseline="29777" i="1"/>
              <a:t>’  </a:t>
            </a:r>
            <a:r>
              <a:rPr i="1" sz="1260"/>
              <a:t>= k</a:t>
            </a:r>
            <a:r>
              <a:rPr baseline="-27111" i="1" sz="1260"/>
              <a:t>1</a:t>
            </a:r>
            <a:r>
              <a:rPr i="1" sz="1260"/>
              <a:t>t</a:t>
            </a:r>
            <a:r>
              <a:rPr baseline="-27111" i="1" sz="1260"/>
              <a:t>2 </a:t>
            </a:r>
            <a:r>
              <a:rPr baseline="29777" i="1"/>
              <a:t>’ </a:t>
            </a:r>
            <a:r>
              <a:rPr baseline="-27111" i="1" sz="1260"/>
              <a:t>, … 	</a:t>
            </a:r>
            <a:endParaRPr baseline="-27111" i="1" sz="1260"/>
          </a:p>
          <a:p>
            <a:pPr defTabSz="822959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Tx/>
              <a:buNone/>
              <a:defRPr i="1" sz="1260">
                <a:solidFill>
                  <a:schemeClr val="accent1"/>
                </a:solidFill>
              </a:defRPr>
            </a:pPr>
            <a:r>
              <a:t>k</a:t>
            </a:r>
            <a:r>
              <a:rPr baseline="-27111"/>
              <a:t>1</a:t>
            </a:r>
            <a:r>
              <a:t>t</a:t>
            </a:r>
            <a:r>
              <a:rPr baseline="-27111"/>
              <a:t>m1</a:t>
            </a:r>
            <a:r>
              <a:rPr baseline="29777" sz="1079"/>
              <a:t>’ </a:t>
            </a:r>
            <a:r>
              <a:t>+ k</a:t>
            </a:r>
            <a:r>
              <a:rPr baseline="-27111"/>
              <a:t>1</a:t>
            </a:r>
            <a:r>
              <a:t>t</a:t>
            </a:r>
            <a:r>
              <a:rPr baseline="-27111"/>
              <a:t>m2 </a:t>
            </a:r>
            <a:r>
              <a:rPr baseline="29777" sz="1079"/>
              <a:t>’ </a:t>
            </a:r>
            <a:r>
              <a:t>+ ..k</a:t>
            </a:r>
            <a:r>
              <a:rPr baseline="-27111"/>
              <a:t>1</a:t>
            </a:r>
            <a:r>
              <a:t>t</a:t>
            </a:r>
            <a:r>
              <a:rPr baseline="-27111"/>
              <a:t>mnm</a:t>
            </a:r>
            <a:r>
              <a:rPr baseline="29777" sz="1079"/>
              <a:t>’  </a:t>
            </a:r>
            <a:r>
              <a:t>= k</a:t>
            </a:r>
            <a:r>
              <a:rPr baseline="-27111"/>
              <a:t>1</a:t>
            </a:r>
            <a:r>
              <a:t>t</a:t>
            </a:r>
            <a:r>
              <a:rPr baseline="-27111"/>
              <a:t>m </a:t>
            </a:r>
            <a:r>
              <a:rPr baseline="29777" sz="1079"/>
              <a:t>’ </a:t>
            </a:r>
            <a:endParaRPr baseline="29777" sz="1079"/>
          </a:p>
          <a:p>
            <a:pPr defTabSz="822959">
              <a:lnSpc>
                <a:spcPct val="100000"/>
              </a:lnSpc>
              <a:spcBef>
                <a:spcPts val="0"/>
              </a:spcBef>
              <a:buClr>
                <a:schemeClr val="accent1"/>
              </a:buClr>
              <a:buSzTx/>
              <a:buNone/>
              <a:defRPr sz="1619">
                <a:solidFill>
                  <a:schemeClr val="accent1"/>
                </a:solidFill>
              </a:defRPr>
            </a:pPr>
            <a:endParaRPr baseline="29777" i="1" sz="1079"/>
          </a:p>
          <a:p>
            <a:pPr defTabSz="822959">
              <a:spcBef>
                <a:spcPts val="0"/>
              </a:spcBef>
              <a:buClr>
                <a:schemeClr val="accent1"/>
              </a:buClr>
              <a:buSzTx/>
              <a:buNone/>
              <a:defRPr i="1" sz="1079">
                <a:solidFill>
                  <a:schemeClr val="accent1"/>
                </a:solidFill>
              </a:defRPr>
            </a:pPr>
            <a:r>
              <a:t>k</a:t>
            </a:r>
            <a:r>
              <a:rPr baseline="-27111"/>
              <a:t>2</a:t>
            </a:r>
            <a:r>
              <a:t>t</a:t>
            </a:r>
            <a:r>
              <a:rPr baseline="-27111"/>
              <a:t>11</a:t>
            </a:r>
            <a:r>
              <a:rPr baseline="29777"/>
              <a:t>’ </a:t>
            </a:r>
            <a:r>
              <a:t>+ k</a:t>
            </a:r>
            <a:r>
              <a:rPr baseline="-27111"/>
              <a:t>2</a:t>
            </a:r>
            <a:r>
              <a:t>t</a:t>
            </a:r>
            <a:r>
              <a:rPr baseline="-27111"/>
              <a:t>12 </a:t>
            </a:r>
            <a:r>
              <a:rPr baseline="29777"/>
              <a:t> ’ </a:t>
            </a:r>
            <a:r>
              <a:t>+ .. k</a:t>
            </a:r>
            <a:r>
              <a:rPr baseline="-27111"/>
              <a:t>2</a:t>
            </a:r>
            <a:r>
              <a:t>t</a:t>
            </a:r>
            <a:r>
              <a:rPr baseline="-27111"/>
              <a:t>1n1</a:t>
            </a:r>
            <a:r>
              <a:rPr baseline="29777"/>
              <a:t>’ </a:t>
            </a:r>
            <a:r>
              <a:t>= k</a:t>
            </a:r>
            <a:r>
              <a:rPr baseline="-27111"/>
              <a:t>2</a:t>
            </a:r>
            <a:r>
              <a:t>t</a:t>
            </a:r>
            <a:r>
              <a:rPr baseline="-27111"/>
              <a:t>1 </a:t>
            </a:r>
            <a:r>
              <a:rPr baseline="29777"/>
              <a:t>’ </a:t>
            </a:r>
            <a:r>
              <a:rPr baseline="-27111"/>
              <a:t> </a:t>
            </a:r>
            <a:endParaRPr baseline="-27111"/>
          </a:p>
          <a:p>
            <a:pPr defTabSz="822959">
              <a:spcBef>
                <a:spcPts val="0"/>
              </a:spcBef>
              <a:buClr>
                <a:schemeClr val="accent1"/>
              </a:buClr>
              <a:buSzTx/>
              <a:buNone/>
              <a:defRPr i="1" sz="1260">
                <a:solidFill>
                  <a:schemeClr val="accent1"/>
                </a:solidFill>
              </a:defRPr>
            </a:pPr>
            <a:r>
              <a:t>k</a:t>
            </a:r>
            <a:r>
              <a:rPr baseline="-27111"/>
              <a:t>2</a:t>
            </a:r>
            <a:r>
              <a:t>t</a:t>
            </a:r>
            <a:r>
              <a:rPr baseline="-27111"/>
              <a:t>21</a:t>
            </a:r>
            <a:r>
              <a:rPr baseline="29777" sz="1079"/>
              <a:t>’  </a:t>
            </a:r>
            <a:r>
              <a:t>+ k</a:t>
            </a:r>
            <a:r>
              <a:rPr baseline="-27111"/>
              <a:t>2</a:t>
            </a:r>
            <a:r>
              <a:t>t</a:t>
            </a:r>
            <a:r>
              <a:rPr baseline="-27111"/>
              <a:t>22 </a:t>
            </a:r>
            <a:r>
              <a:rPr baseline="29777" sz="1079"/>
              <a:t>’ </a:t>
            </a:r>
            <a:r>
              <a:t>+ .. k</a:t>
            </a:r>
            <a:r>
              <a:rPr baseline="-27111"/>
              <a:t>2</a:t>
            </a:r>
            <a:r>
              <a:t>t</a:t>
            </a:r>
            <a:r>
              <a:rPr baseline="-27111"/>
              <a:t>2n2</a:t>
            </a:r>
            <a:r>
              <a:rPr baseline="29777" sz="1079"/>
              <a:t>’  </a:t>
            </a:r>
            <a:r>
              <a:t>= k</a:t>
            </a:r>
            <a:r>
              <a:rPr baseline="-27111"/>
              <a:t>2</a:t>
            </a:r>
            <a:r>
              <a:t>t</a:t>
            </a:r>
            <a:r>
              <a:rPr baseline="-27111"/>
              <a:t>2 </a:t>
            </a:r>
            <a:r>
              <a:rPr baseline="29777" sz="1079"/>
              <a:t>’ </a:t>
            </a:r>
            <a:endParaRPr baseline="29777" sz="1079"/>
          </a:p>
          <a:p>
            <a:pPr defTabSz="822959">
              <a:spcBef>
                <a:spcPts val="0"/>
              </a:spcBef>
              <a:buClr>
                <a:schemeClr val="accent1"/>
              </a:buClr>
              <a:buSzTx/>
              <a:buNone/>
              <a:defRPr baseline="-27111" i="1" sz="1260">
                <a:solidFill>
                  <a:schemeClr val="accent1"/>
                </a:solidFill>
              </a:defRPr>
            </a:pPr>
            <a:r>
              <a:t> </a:t>
            </a:r>
            <a:r>
              <a:rPr baseline="0"/>
              <a:t>k</a:t>
            </a:r>
            <a:r>
              <a:t>2</a:t>
            </a:r>
            <a:r>
              <a:rPr baseline="0"/>
              <a:t>t</a:t>
            </a:r>
            <a:r>
              <a:t>m1</a:t>
            </a:r>
            <a:r>
              <a:rPr baseline="29777" sz="1079"/>
              <a:t>’ </a:t>
            </a:r>
            <a:r>
              <a:rPr baseline="0"/>
              <a:t>+ k</a:t>
            </a:r>
            <a:r>
              <a:t>2</a:t>
            </a:r>
            <a:r>
              <a:rPr baseline="0"/>
              <a:t>t</a:t>
            </a:r>
            <a:r>
              <a:t>m2 </a:t>
            </a:r>
            <a:r>
              <a:rPr baseline="29777" sz="1079"/>
              <a:t>’ </a:t>
            </a:r>
            <a:r>
              <a:rPr baseline="0"/>
              <a:t>+ ... k</a:t>
            </a:r>
            <a:r>
              <a:t>2</a:t>
            </a:r>
            <a:r>
              <a:rPr baseline="0"/>
              <a:t>t</a:t>
            </a:r>
            <a:r>
              <a:t>mnm</a:t>
            </a:r>
            <a:r>
              <a:rPr baseline="29777" sz="1079"/>
              <a:t>’  </a:t>
            </a:r>
            <a:r>
              <a:rPr baseline="0"/>
              <a:t>= k</a:t>
            </a:r>
            <a:r>
              <a:t>2</a:t>
            </a:r>
            <a:r>
              <a:rPr baseline="0"/>
              <a:t>t</a:t>
            </a:r>
            <a:r>
              <a:t>m </a:t>
            </a:r>
            <a:r>
              <a:rPr baseline="29777" sz="1079"/>
              <a:t>’ </a:t>
            </a:r>
            <a:endParaRPr baseline="29777" sz="1079"/>
          </a:p>
          <a:p>
            <a:pPr defTabSz="822959">
              <a:spcBef>
                <a:spcPts val="0"/>
              </a:spcBef>
              <a:buClr>
                <a:schemeClr val="accent1"/>
              </a:buClr>
              <a:buSzTx/>
              <a:buNone/>
              <a:defRPr sz="1619">
                <a:solidFill>
                  <a:schemeClr val="accent1"/>
                </a:solidFill>
              </a:defRPr>
            </a:pPr>
            <a:endParaRPr baseline="29777" i="1" sz="1079"/>
          </a:p>
          <a:p>
            <a:pPr defTabSz="822959">
              <a:spcBef>
                <a:spcPts val="0"/>
              </a:spcBef>
              <a:buClr>
                <a:schemeClr val="accent1"/>
              </a:buClr>
              <a:buSzTx/>
              <a:buNone/>
              <a:defRPr sz="1619">
                <a:solidFill>
                  <a:schemeClr val="accent1"/>
                </a:solidFill>
              </a:defRPr>
            </a:pPr>
            <a:endParaRPr baseline="29777" i="1" sz="1079"/>
          </a:p>
          <a:p>
            <a:pPr defTabSz="822959">
              <a:spcBef>
                <a:spcPts val="1400"/>
              </a:spcBef>
              <a:buClr>
                <a:schemeClr val="accent1"/>
              </a:buClr>
              <a:buSzTx/>
              <a:buNone/>
              <a:defRPr sz="1079">
                <a:solidFill>
                  <a:schemeClr val="accent1"/>
                </a:solidFill>
              </a:defRPr>
            </a:pPr>
            <a:r>
              <a:t>Select the image corresponding to the maximum similarity (</a:t>
            </a:r>
            <a:r>
              <a:rPr i="1"/>
              <a:t>k</a:t>
            </a:r>
            <a:r>
              <a:rPr baseline="-27111" i="1"/>
              <a:t>1</a:t>
            </a:r>
            <a:r>
              <a:rPr i="1"/>
              <a:t>t</a:t>
            </a:r>
            <a:r>
              <a:rPr baseline="-27111" i="1"/>
              <a:t>k</a:t>
            </a:r>
            <a:r>
              <a:rPr baseline="29777" i="1"/>
              <a:t>’ </a:t>
            </a:r>
            <a:r>
              <a:t>+ </a:t>
            </a:r>
            <a:r>
              <a:rPr i="1"/>
              <a:t>k</a:t>
            </a:r>
            <a:r>
              <a:rPr baseline="-27111" i="1"/>
              <a:t>2</a:t>
            </a:r>
            <a:r>
              <a:rPr i="1"/>
              <a:t>t</a:t>
            </a:r>
            <a:r>
              <a:rPr baseline="-27111" i="1"/>
              <a:t>k</a:t>
            </a:r>
            <a:r>
              <a:rPr baseline="29777" i="1"/>
              <a:t>’</a:t>
            </a:r>
            <a:r>
              <a:t>+ </a:t>
            </a:r>
            <a:r>
              <a:rPr i="1"/>
              <a:t>k</a:t>
            </a:r>
            <a:r>
              <a:rPr baseline="-27111" i="1"/>
              <a:t>3</a:t>
            </a:r>
            <a:r>
              <a:rPr i="1"/>
              <a:t>t</a:t>
            </a:r>
            <a:r>
              <a:rPr baseline="-27111" i="1"/>
              <a:t>k</a:t>
            </a:r>
            <a:r>
              <a:rPr baseline="29777" i="1"/>
              <a:t>’</a:t>
            </a:r>
            <a:r>
              <a:t>+ …  </a:t>
            </a:r>
            <a:r>
              <a:rPr i="1"/>
              <a:t>k</a:t>
            </a:r>
            <a:r>
              <a:rPr baseline="-27111" i="1"/>
              <a:t>l</a:t>
            </a:r>
            <a:r>
              <a:rPr i="1"/>
              <a:t>t</a:t>
            </a:r>
            <a:r>
              <a:rPr baseline="-27111" i="1"/>
              <a:t>k</a:t>
            </a:r>
            <a:r>
              <a:rPr baseline="29777" i="1"/>
              <a:t>’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11"/>
          <p:cNvSpPr txBox="1"/>
          <p:nvPr>
            <p:ph type="title"/>
          </p:nvPr>
        </p:nvSpPr>
        <p:spPr>
          <a:xfrm>
            <a:off x="512700" y="277375"/>
            <a:ext cx="8118600" cy="835500"/>
          </a:xfrm>
          <a:prstGeom prst="rect">
            <a:avLst/>
          </a:prstGeom>
        </p:spPr>
        <p:txBody>
          <a:bodyPr/>
          <a:lstStyle>
            <a:lvl1pPr defTabSz="640079">
              <a:defRPr sz="4200"/>
            </a:lvl1pPr>
          </a:lstStyle>
          <a:p>
            <a:pPr/>
            <a:r>
              <a:t>Results and Analysis</a:t>
            </a:r>
          </a:p>
        </p:txBody>
      </p:sp>
      <p:sp>
        <p:nvSpPr>
          <p:cNvPr id="141" name="Shape 112"/>
          <p:cNvSpPr txBox="1"/>
          <p:nvPr>
            <p:ph type="body" idx="4294967295"/>
          </p:nvPr>
        </p:nvSpPr>
        <p:spPr>
          <a:xfrm>
            <a:off x="577875" y="1170299"/>
            <a:ext cx="8184299" cy="3879002"/>
          </a:xfrm>
          <a:prstGeom prst="rect">
            <a:avLst/>
          </a:prstGeom>
        </p:spPr>
        <p:txBody>
          <a:bodyPr/>
          <a:lstStyle/>
          <a:p>
            <a:pPr>
              <a:buSzTx/>
              <a:buNone/>
              <a:defRPr>
                <a:solidFill>
                  <a:srgbClr val="FFFFFF"/>
                </a:solidFill>
              </a:defRPr>
            </a:pPr>
            <a:r>
              <a:t>We compared the algorithms for a few songs to determine performance qualitatively and also scope for improvement.</a:t>
            </a:r>
          </a:p>
          <a:p>
            <a:pPr>
              <a:buSzTx/>
              <a:buNone/>
              <a:defRPr>
                <a:solidFill>
                  <a:srgbClr val="FFFFFF"/>
                </a:solidFill>
              </a:defRPr>
            </a:pPr>
            <a:r>
              <a:t>We found that the second algorithm outperforms the first in most cases.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000000"/>
      </a:lt1>
      <a:dk2>
        <a:srgbClr val="A7A7A7"/>
      </a:dk2>
      <a:lt2>
        <a:srgbClr val="535353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0000FF"/>
      </a:hlink>
      <a:folHlink>
        <a:srgbClr val="FF00FF"/>
      </a:folHlink>
    </a:clrScheme>
    <a:fontScheme name="Paperb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Paperb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0000FF"/>
      </a:hlink>
      <a:folHlink>
        <a:srgbClr val="FF00FF"/>
      </a:folHlink>
    </a:clrScheme>
    <a:fontScheme name="Paperback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Paperb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